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0" r:id="rId4"/>
    <p:sldId id="281" r:id="rId5"/>
    <p:sldId id="285" r:id="rId6"/>
    <p:sldId id="289" r:id="rId7"/>
    <p:sldId id="286" r:id="rId8"/>
    <p:sldId id="287" r:id="rId9"/>
    <p:sldId id="290" r:id="rId10"/>
    <p:sldId id="282" r:id="rId11"/>
    <p:sldId id="288"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83" d="100"/>
          <a:sy n="83" d="100"/>
        </p:scale>
        <p:origin x="4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392609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384796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147237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40628162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58586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21137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392441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192835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127852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49853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BC0D9-8FB5-48A9-8202-969463955EDD}" type="datetimeFigureOut">
              <a:rPr lang="en-CA" smtClean="0"/>
              <a:pPr/>
              <a:t>2016-05-02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867080-3F0E-4263-9407-B42B19D8317C}" type="slidenum">
              <a:rPr lang="en-CA" smtClean="0"/>
              <a:pPr/>
              <a:t>‹#›</a:t>
            </a:fld>
            <a:endParaRPr lang="en-CA"/>
          </a:p>
        </p:txBody>
      </p:sp>
    </p:spTree>
    <p:extLst>
      <p:ext uri="{BB962C8B-B14F-4D97-AF65-F5344CB8AC3E}">
        <p14:creationId xmlns:p14="http://schemas.microsoft.com/office/powerpoint/2010/main" val="134559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BC0D9-8FB5-48A9-8202-969463955EDD}" type="datetimeFigureOut">
              <a:rPr lang="en-CA" smtClean="0"/>
              <a:pPr/>
              <a:t>2016-05-02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67080-3F0E-4263-9407-B42B19D8317C}" type="slidenum">
              <a:rPr lang="en-CA" smtClean="0"/>
              <a:pPr/>
              <a:t>‹#›</a:t>
            </a:fld>
            <a:endParaRPr lang="en-CA"/>
          </a:p>
        </p:txBody>
      </p:sp>
    </p:spTree>
    <p:extLst>
      <p:ext uri="{BB962C8B-B14F-4D97-AF65-F5344CB8AC3E}">
        <p14:creationId xmlns:p14="http://schemas.microsoft.com/office/powerpoint/2010/main" val="245284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4076700" cy="6350000"/>
          </a:xfrm>
          <a:prstGeom prst="rect">
            <a:avLst/>
          </a:prstGeom>
        </p:spPr>
      </p:pic>
      <p:pic>
        <p:nvPicPr>
          <p:cNvPr id="6" name="Picture 5"/>
          <p:cNvPicPr>
            <a:picLocks noChangeAspect="1"/>
          </p:cNvPicPr>
          <p:nvPr/>
        </p:nvPicPr>
        <p:blipFill>
          <a:blip r:embed="rId3"/>
          <a:stretch>
            <a:fillRect/>
          </a:stretch>
        </p:blipFill>
        <p:spPr>
          <a:xfrm>
            <a:off x="5033010" y="0"/>
            <a:ext cx="4110990" cy="6324600"/>
          </a:xfrm>
          <a:prstGeom prst="rect">
            <a:avLst/>
          </a:prstGeom>
        </p:spPr>
      </p:pic>
    </p:spTree>
    <p:extLst>
      <p:ext uri="{BB962C8B-B14F-4D97-AF65-F5344CB8AC3E}">
        <p14:creationId xmlns:p14="http://schemas.microsoft.com/office/powerpoint/2010/main" val="2719423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828800"/>
            <a:ext cx="4572000" cy="1754327"/>
          </a:xfrm>
          <a:prstGeom prst="rect">
            <a:avLst/>
          </a:prstGeom>
        </p:spPr>
        <p:txBody>
          <a:bodyPr>
            <a:spAutoFit/>
          </a:bodyPr>
          <a:lstStyle/>
          <a:p>
            <a:r>
              <a:rPr lang="en-US" dirty="0" smtClean="0"/>
              <a:t>“My love for Linton is like the foliage in the woods: time will change it, I'm well aware, as winter changes the trees. My love for Heathcliff resembles the eternal rocks beneath: a source of little visible delight, but necessary. Nelly, I am Heathcliff.”</a:t>
            </a:r>
            <a:endParaRPr lang="en-US" dirty="0"/>
          </a:p>
        </p:txBody>
      </p:sp>
      <p:sp>
        <p:nvSpPr>
          <p:cNvPr id="8" name="Rectangle 7"/>
          <p:cNvSpPr/>
          <p:nvPr/>
        </p:nvSpPr>
        <p:spPr>
          <a:xfrm>
            <a:off x="381000" y="3733800"/>
            <a:ext cx="4572000" cy="923330"/>
          </a:xfrm>
          <a:prstGeom prst="rect">
            <a:avLst/>
          </a:prstGeom>
        </p:spPr>
        <p:txBody>
          <a:bodyPr>
            <a:spAutoFit/>
          </a:bodyPr>
          <a:lstStyle/>
          <a:p>
            <a:r>
              <a:rPr lang="en-US" dirty="0" smtClean="0"/>
              <a:t>“Whatever our souls are made of, his and mine are the same; and Linton's is as different as a moonbeam from lightning, or frost from fire.”</a:t>
            </a:r>
            <a:endParaRPr lang="en-US" dirty="0"/>
          </a:p>
        </p:txBody>
      </p:sp>
      <p:sp>
        <p:nvSpPr>
          <p:cNvPr id="9" name="TextBox 8"/>
          <p:cNvSpPr txBox="1"/>
          <p:nvPr/>
        </p:nvSpPr>
        <p:spPr>
          <a:xfrm>
            <a:off x="457200" y="4876800"/>
            <a:ext cx="3810000" cy="1477328"/>
          </a:xfrm>
          <a:prstGeom prst="rect">
            <a:avLst/>
          </a:prstGeom>
          <a:noFill/>
        </p:spPr>
        <p:txBody>
          <a:bodyPr wrap="square" rtlCol="0">
            <a:spAutoFit/>
          </a:bodyPr>
          <a:lstStyle/>
          <a:p>
            <a:r>
              <a:rPr lang="en-US" dirty="0" smtClean="0"/>
              <a:t>“It was not the thorn bending to the honeysuckles, but the honeysuckles embracing the thorn. There were no mutual concessions; one stood erect, and the others yielded”</a:t>
            </a:r>
            <a:endParaRPr lang="en-US" dirty="0"/>
          </a:p>
        </p:txBody>
      </p:sp>
      <p:sp>
        <p:nvSpPr>
          <p:cNvPr id="10" name="TextBox 9"/>
          <p:cNvSpPr txBox="1"/>
          <p:nvPr/>
        </p:nvSpPr>
        <p:spPr>
          <a:xfrm>
            <a:off x="5638800" y="1600200"/>
            <a:ext cx="3124200" cy="646331"/>
          </a:xfrm>
          <a:prstGeom prst="rect">
            <a:avLst/>
          </a:prstGeom>
          <a:noFill/>
        </p:spPr>
        <p:txBody>
          <a:bodyPr wrap="square" rtlCol="0">
            <a:spAutoFit/>
          </a:bodyPr>
          <a:lstStyle/>
          <a:p>
            <a:pPr>
              <a:buFontTx/>
              <a:buChar char="-"/>
            </a:pPr>
            <a:r>
              <a:rPr lang="en-US" dirty="0" smtClean="0"/>
              <a:t>marriage based upon passion</a:t>
            </a:r>
          </a:p>
          <a:p>
            <a:pPr>
              <a:buFontTx/>
              <a:buChar char="-"/>
            </a:pPr>
            <a:r>
              <a:rPr lang="en-US" dirty="0" smtClean="0"/>
              <a:t>marriage of equals</a:t>
            </a:r>
            <a:endParaRPr lang="en-US" dirty="0"/>
          </a:p>
        </p:txBody>
      </p:sp>
      <p:sp>
        <p:nvSpPr>
          <p:cNvPr id="12" name="Title 11"/>
          <p:cNvSpPr>
            <a:spLocks noGrp="1"/>
          </p:cNvSpPr>
          <p:nvPr>
            <p:ph type="title"/>
          </p:nvPr>
        </p:nvSpPr>
        <p:spPr/>
        <p:txBody>
          <a:bodyPr/>
          <a:lstStyle/>
          <a:p>
            <a:r>
              <a:rPr lang="en-US" dirty="0" smtClean="0"/>
              <a:t>Wuthering Heights</a:t>
            </a:r>
            <a:endParaRPr lang="en-US" dirty="0"/>
          </a:p>
        </p:txBody>
      </p:sp>
    </p:spTree>
    <p:extLst>
      <p:ext uri="{BB962C8B-B14F-4D97-AF65-F5344CB8AC3E}">
        <p14:creationId xmlns:p14="http://schemas.microsoft.com/office/powerpoint/2010/main" val="13429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Bottom)">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343400"/>
            <a:ext cx="4572000" cy="1477328"/>
          </a:xfrm>
          <a:prstGeom prst="rect">
            <a:avLst/>
          </a:prstGeom>
        </p:spPr>
        <p:txBody>
          <a:bodyPr>
            <a:spAutoFit/>
          </a:bodyPr>
          <a:lstStyle/>
          <a:p>
            <a:r>
              <a:rPr lang="en-US" dirty="0" smtClean="0"/>
              <a:t>“Though not cold-natured, he was rather bright than hot—less Byronic than </a:t>
            </a:r>
            <a:r>
              <a:rPr lang="en-US" dirty="0" err="1" smtClean="0"/>
              <a:t>Shelleyan</a:t>
            </a:r>
            <a:r>
              <a:rPr lang="en-US" dirty="0" smtClean="0"/>
              <a:t>; could love desperately, but his love more especially inclined to the imaginative and ethereal.”</a:t>
            </a:r>
            <a:endParaRPr lang="en-US" dirty="0"/>
          </a:p>
        </p:txBody>
      </p:sp>
      <p:sp>
        <p:nvSpPr>
          <p:cNvPr id="6" name="TextBox 5"/>
          <p:cNvSpPr txBox="1"/>
          <p:nvPr/>
        </p:nvSpPr>
        <p:spPr>
          <a:xfrm>
            <a:off x="381000" y="2667000"/>
            <a:ext cx="7924800" cy="923330"/>
          </a:xfrm>
          <a:prstGeom prst="rect">
            <a:avLst/>
          </a:prstGeom>
          <a:noFill/>
        </p:spPr>
        <p:txBody>
          <a:bodyPr wrap="square" rtlCol="0">
            <a:spAutoFit/>
          </a:bodyPr>
          <a:lstStyle/>
          <a:p>
            <a:r>
              <a:rPr lang="en-US" dirty="0" smtClean="0"/>
              <a:t>“Had she perceived this meeting’s import she might have asked why she was doomed to be seen and coveted that day by the wrong man, and not by some other man, the right and desired one in all respects”</a:t>
            </a:r>
            <a:endParaRPr lang="en-US" dirty="0"/>
          </a:p>
        </p:txBody>
      </p:sp>
      <p:sp>
        <p:nvSpPr>
          <p:cNvPr id="7" name="TextBox 6"/>
          <p:cNvSpPr txBox="1"/>
          <p:nvPr/>
        </p:nvSpPr>
        <p:spPr>
          <a:xfrm>
            <a:off x="3200400" y="1676400"/>
            <a:ext cx="2895600" cy="923330"/>
          </a:xfrm>
          <a:prstGeom prst="rect">
            <a:avLst/>
          </a:prstGeom>
          <a:noFill/>
        </p:spPr>
        <p:txBody>
          <a:bodyPr wrap="square" rtlCol="0">
            <a:spAutoFit/>
          </a:bodyPr>
          <a:lstStyle/>
          <a:p>
            <a:r>
              <a:rPr lang="en-US" dirty="0" smtClean="0"/>
              <a:t>- relationship based on not only physical desire and covetousness</a:t>
            </a:r>
            <a:endParaRPr lang="en-US" dirty="0"/>
          </a:p>
        </p:txBody>
      </p:sp>
      <p:sp>
        <p:nvSpPr>
          <p:cNvPr id="8" name="TextBox 7"/>
          <p:cNvSpPr txBox="1"/>
          <p:nvPr/>
        </p:nvSpPr>
        <p:spPr>
          <a:xfrm>
            <a:off x="5638800" y="3581400"/>
            <a:ext cx="3048000" cy="2031325"/>
          </a:xfrm>
          <a:prstGeom prst="rect">
            <a:avLst/>
          </a:prstGeom>
          <a:noFill/>
        </p:spPr>
        <p:txBody>
          <a:bodyPr wrap="square" rtlCol="0">
            <a:spAutoFit/>
          </a:bodyPr>
          <a:lstStyle/>
          <a:p>
            <a:r>
              <a:rPr lang="en-US" dirty="0" smtClean="0"/>
              <a:t>“You have been the cause of my backsliding…you should be willing to share it, and leave that mule you call husband for ever….Remember…I was your master once! I will be your master again.”</a:t>
            </a:r>
            <a:endParaRPr lang="en-US" dirty="0"/>
          </a:p>
        </p:txBody>
      </p:sp>
      <p:sp>
        <p:nvSpPr>
          <p:cNvPr id="9" name="Title 8"/>
          <p:cNvSpPr>
            <a:spLocks noGrp="1"/>
          </p:cNvSpPr>
          <p:nvPr>
            <p:ph type="title"/>
          </p:nvPr>
        </p:nvSpPr>
        <p:spPr/>
        <p:txBody>
          <a:bodyPr/>
          <a:lstStyle/>
          <a:p>
            <a:r>
              <a:rPr lang="en-US" dirty="0" smtClean="0"/>
              <a:t>Tess of the d’Urbervilles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Resolution and reconciliation at the end?</a:t>
            </a:r>
            <a:r>
              <a:rPr lang="en-US" b="1" dirty="0" smtClean="0"/>
              <a:t> </a:t>
            </a:r>
          </a:p>
          <a:p>
            <a:r>
              <a:rPr lang="en-US" b="1" dirty="0" smtClean="0"/>
              <a:t>nature </a:t>
            </a:r>
            <a:r>
              <a:rPr lang="en-US" b="1" dirty="0"/>
              <a:t>is the purer force – brings revival, life etc.  But losing </a:t>
            </a:r>
            <a:r>
              <a:rPr lang="en-US" b="1" dirty="0" smtClean="0"/>
              <a:t>power</a:t>
            </a:r>
          </a:p>
          <a:p>
            <a:pPr lvl="1"/>
            <a:r>
              <a:rPr lang="en-US" b="1" dirty="0" smtClean="0"/>
              <a:t>Cathy and </a:t>
            </a:r>
            <a:r>
              <a:rPr lang="en-US" b="1" dirty="0" err="1" smtClean="0"/>
              <a:t>Hareton</a:t>
            </a:r>
            <a:r>
              <a:rPr lang="en-US" b="1" dirty="0" smtClean="0"/>
              <a:t> end up together – a bringing together of not only the families but the 2 worlds (modern and old)</a:t>
            </a:r>
          </a:p>
          <a:p>
            <a:pPr lvl="1"/>
            <a:r>
              <a:rPr lang="en-US" b="1" dirty="0" smtClean="0"/>
              <a:t>Death of Alec at Tess’ hands suggests that modernity can be overcome; but her own death on the altar at Stonehenge suggests that nature is losing power, stuck in the past; some remaining hope is provided in her sister and Angel</a:t>
            </a:r>
            <a:endParaRPr lang="en-US" b="1" dirty="0"/>
          </a:p>
          <a:p>
            <a:endParaRPr lang="en-US" dirty="0"/>
          </a:p>
        </p:txBody>
      </p:sp>
    </p:spTree>
    <p:extLst>
      <p:ext uri="{BB962C8B-B14F-4D97-AF65-F5344CB8AC3E}">
        <p14:creationId xmlns:p14="http://schemas.microsoft.com/office/powerpoint/2010/main" val="406360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675" y="18402"/>
            <a:ext cx="4169325" cy="68395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69529" cy="6857999"/>
          </a:xfrm>
          <a:prstGeom prst="rect">
            <a:avLst/>
          </a:prstGeom>
        </p:spPr>
      </p:pic>
      <p:sp>
        <p:nvSpPr>
          <p:cNvPr id="2" name="Title 1"/>
          <p:cNvSpPr>
            <a:spLocks noGrp="1"/>
          </p:cNvSpPr>
          <p:nvPr>
            <p:ph type="title"/>
          </p:nvPr>
        </p:nvSpPr>
        <p:spPr/>
        <p:txBody>
          <a:bodyPr/>
          <a:lstStyle/>
          <a:p>
            <a:r>
              <a:rPr lang="en-US" b="1" dirty="0" smtClean="0"/>
              <a:t>Theme</a:t>
            </a:r>
            <a:endParaRPr lang="en-CA"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smtClean="0"/>
              <a:t>Nature vs. </a:t>
            </a:r>
            <a:r>
              <a:rPr lang="en-US" b="1" u="sng" dirty="0" smtClean="0"/>
              <a:t>the Industrial Revolution </a:t>
            </a:r>
            <a:r>
              <a:rPr lang="en-US" b="1" dirty="0" smtClean="0"/>
              <a:t>(or modern society)</a:t>
            </a:r>
          </a:p>
          <a:p>
            <a:pPr marL="0" indent="0">
              <a:buNone/>
            </a:pPr>
            <a:r>
              <a:rPr lang="en-US" b="1" dirty="0"/>
              <a:t>E</a:t>
            </a:r>
            <a:r>
              <a:rPr lang="en-US" b="1" dirty="0" smtClean="0"/>
              <a:t>ncroaching modernization is a detrimental force and a threat to nature; this conflict is reflected in the settings and people it touches, emphasizing modernity’s wider destructive force.</a:t>
            </a:r>
          </a:p>
          <a:p>
            <a:pPr>
              <a:buFontTx/>
              <a:buChar char="-"/>
            </a:pPr>
            <a:r>
              <a:rPr lang="en-US" b="1" dirty="0"/>
              <a:t>Settings</a:t>
            </a:r>
          </a:p>
          <a:p>
            <a:pPr>
              <a:buFontTx/>
              <a:buChar char="-"/>
            </a:pPr>
            <a:r>
              <a:rPr lang="en-US" b="1" dirty="0"/>
              <a:t>Comparison of male suitors</a:t>
            </a:r>
          </a:p>
          <a:p>
            <a:pPr>
              <a:buFontTx/>
              <a:buChar char="-"/>
            </a:pPr>
            <a:r>
              <a:rPr lang="en-US" b="1" dirty="0" smtClean="0"/>
              <a:t>Effects on relationships and love</a:t>
            </a:r>
          </a:p>
          <a:p>
            <a:pPr>
              <a:buFontTx/>
              <a:buChar char="-"/>
            </a:pPr>
            <a:endParaRPr lang="en-CA" b="1" dirty="0"/>
          </a:p>
        </p:txBody>
      </p:sp>
    </p:spTree>
    <p:extLst>
      <p:ext uri="{BB962C8B-B14F-4D97-AF65-F5344CB8AC3E}">
        <p14:creationId xmlns:p14="http://schemas.microsoft.com/office/powerpoint/2010/main" val="189398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dirty="0" smtClean="0"/>
              <a:t>Setting - Comparing Locations</a:t>
            </a:r>
            <a:endParaRPr lang="en-CA" dirty="0"/>
          </a:p>
        </p:txBody>
      </p:sp>
    </p:spTree>
    <p:extLst>
      <p:ext uri="{BB962C8B-B14F-4D97-AF65-F5344CB8AC3E}">
        <p14:creationId xmlns:p14="http://schemas.microsoft.com/office/powerpoint/2010/main" val="2146772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cengelhardt\My Documents\Bluetooth Exchange Folder\WH1.png"/>
          <p:cNvPicPr>
            <a:picLocks noChangeAspect="1" noChangeArrowheads="1"/>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10732" y="0"/>
            <a:ext cx="9133268"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cengelhardt\My Documents\Bluetooth Exchange Folder\T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2" y="3244955"/>
            <a:ext cx="9133268" cy="3599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32" y="50721"/>
            <a:ext cx="4896544" cy="707886"/>
          </a:xfrm>
          <a:prstGeom prst="rect">
            <a:avLst/>
          </a:prstGeom>
          <a:noFill/>
        </p:spPr>
        <p:txBody>
          <a:bodyPr wrap="square" rtlCol="0">
            <a:spAutoFit/>
          </a:bodyPr>
          <a:lstStyle/>
          <a:p>
            <a:r>
              <a:rPr lang="en-US" sz="4000" b="1" dirty="0" smtClean="0"/>
              <a:t>Wuthering Heights</a:t>
            </a:r>
            <a:endParaRPr lang="en-CA" sz="4000" b="1" dirty="0"/>
          </a:p>
        </p:txBody>
      </p:sp>
      <p:sp>
        <p:nvSpPr>
          <p:cNvPr id="7" name="TextBox 6"/>
          <p:cNvSpPr txBox="1"/>
          <p:nvPr/>
        </p:nvSpPr>
        <p:spPr>
          <a:xfrm>
            <a:off x="0" y="1828800"/>
            <a:ext cx="5976664" cy="1477328"/>
          </a:xfrm>
          <a:prstGeom prst="rect">
            <a:avLst/>
          </a:prstGeom>
          <a:noFill/>
        </p:spPr>
        <p:txBody>
          <a:bodyPr wrap="square" rtlCol="0">
            <a:spAutoFit/>
          </a:bodyPr>
          <a:lstStyle/>
          <a:p>
            <a:r>
              <a:rPr lang="en-US" b="1" dirty="0" smtClean="0"/>
              <a:t>“[There were] a few stunted firs at the end of the house; and …a range of gaunt thorns all stretching their limbs one way as if craving alms of the sun…the narrow windows were deeply set in the walls, and the corners defended with large jutting stones.”</a:t>
            </a:r>
            <a:endParaRPr lang="en-CA" b="1" dirty="0"/>
          </a:p>
        </p:txBody>
      </p:sp>
      <p:sp>
        <p:nvSpPr>
          <p:cNvPr id="9" name="TextBox 8"/>
          <p:cNvSpPr txBox="1"/>
          <p:nvPr/>
        </p:nvSpPr>
        <p:spPr>
          <a:xfrm>
            <a:off x="6017412" y="260648"/>
            <a:ext cx="3278033" cy="2862323"/>
          </a:xfrm>
          <a:prstGeom prst="rect">
            <a:avLst/>
          </a:prstGeom>
          <a:noFill/>
        </p:spPr>
        <p:txBody>
          <a:bodyPr wrap="square" rtlCol="0">
            <a:spAutoFit/>
          </a:bodyPr>
          <a:lstStyle/>
          <a:p>
            <a:r>
              <a:rPr lang="en-US" dirty="0" smtClean="0"/>
              <a:t>“</a:t>
            </a:r>
            <a:r>
              <a:rPr lang="en-US" b="1" dirty="0" smtClean="0"/>
              <a:t>Cathy…was too mischievous and wayward”</a:t>
            </a:r>
          </a:p>
          <a:p>
            <a:r>
              <a:rPr lang="en-US" b="1" dirty="0" smtClean="0"/>
              <a:t>“She had ways with her such as I never saw a child take up before….Her spirits were always at high-water mark, her tongue always going…A wild, wick slip she was – but she had the bonniest eye, and sweetest smile”</a:t>
            </a:r>
            <a:endParaRPr lang="en-CA" b="1" dirty="0"/>
          </a:p>
        </p:txBody>
      </p:sp>
      <p:sp>
        <p:nvSpPr>
          <p:cNvPr id="11" name="Title 1"/>
          <p:cNvSpPr>
            <a:spLocks noGrp="1"/>
          </p:cNvSpPr>
          <p:nvPr>
            <p:ph type="title"/>
          </p:nvPr>
        </p:nvSpPr>
        <p:spPr>
          <a:xfrm>
            <a:off x="-324544" y="3492380"/>
            <a:ext cx="5410944" cy="1143000"/>
          </a:xfrm>
        </p:spPr>
        <p:txBody>
          <a:bodyPr/>
          <a:lstStyle/>
          <a:p>
            <a:r>
              <a:rPr lang="en-US" b="1" dirty="0" smtClean="0"/>
              <a:t>Thrushcross Grange</a:t>
            </a:r>
            <a:endParaRPr lang="en-CA" b="1" dirty="0"/>
          </a:p>
        </p:txBody>
      </p:sp>
      <p:sp>
        <p:nvSpPr>
          <p:cNvPr id="12" name="TextBox 11"/>
          <p:cNvSpPr txBox="1"/>
          <p:nvPr/>
        </p:nvSpPr>
        <p:spPr>
          <a:xfrm>
            <a:off x="0" y="5380672"/>
            <a:ext cx="6119664" cy="1477328"/>
          </a:xfrm>
          <a:prstGeom prst="rect">
            <a:avLst/>
          </a:prstGeom>
          <a:noFill/>
        </p:spPr>
        <p:txBody>
          <a:bodyPr wrap="square" rtlCol="0">
            <a:spAutoFit/>
          </a:bodyPr>
          <a:lstStyle/>
          <a:p>
            <a:r>
              <a:rPr lang="en-US" b="1" dirty="0" smtClean="0"/>
              <a:t>“ah! It was beautiful – a splendid place carpeted with crimson, and crimson-covered chairs and tables, and a pure while ceiling bordered by gold, a shower of glass-drops hanging in silver chains from the centre and shimmering with little soft tapers.”</a:t>
            </a:r>
            <a:endParaRPr lang="en-CA" b="1" dirty="0"/>
          </a:p>
        </p:txBody>
      </p:sp>
      <p:sp>
        <p:nvSpPr>
          <p:cNvPr id="13" name="TextBox 12"/>
          <p:cNvSpPr txBox="1"/>
          <p:nvPr/>
        </p:nvSpPr>
        <p:spPr>
          <a:xfrm>
            <a:off x="6335688" y="3505200"/>
            <a:ext cx="2808312" cy="3139321"/>
          </a:xfrm>
          <a:prstGeom prst="rect">
            <a:avLst/>
          </a:prstGeom>
          <a:noFill/>
        </p:spPr>
        <p:txBody>
          <a:bodyPr wrap="square" rtlCol="0">
            <a:spAutoFit/>
          </a:bodyPr>
          <a:lstStyle/>
          <a:p>
            <a:r>
              <a:rPr lang="en-US" b="1" dirty="0" smtClean="0"/>
              <a:t>“Isabella…lay screaming at the farther end of the room…Edgar stood on the hearth weeping silently, and in the middle of the table sat a little dog shaking its paw and yelping, which…we understood they had nearly pulled in two between them.”</a:t>
            </a:r>
            <a:endParaRPr lang="en-CA" b="1" dirty="0"/>
          </a:p>
        </p:txBody>
      </p:sp>
      <p:sp>
        <p:nvSpPr>
          <p:cNvPr id="2" name="TextBox 1"/>
          <p:cNvSpPr txBox="1"/>
          <p:nvPr/>
        </p:nvSpPr>
        <p:spPr>
          <a:xfrm>
            <a:off x="395536" y="4457274"/>
            <a:ext cx="5040560" cy="646331"/>
          </a:xfrm>
          <a:prstGeom prst="rect">
            <a:avLst/>
          </a:prstGeom>
          <a:noFill/>
        </p:spPr>
        <p:txBody>
          <a:bodyPr wrap="square" rtlCol="0">
            <a:spAutoFit/>
          </a:bodyPr>
          <a:lstStyle/>
          <a:p>
            <a:r>
              <a:rPr lang="en-US" b="1" dirty="0" smtClean="0"/>
              <a:t>Modern, with all the luxuries etc.</a:t>
            </a:r>
          </a:p>
          <a:p>
            <a:r>
              <a:rPr lang="en-US" b="1" dirty="0" smtClean="0"/>
              <a:t>Inhabitants though are shallow, weak, whiny etc.</a:t>
            </a:r>
            <a:endParaRPr lang="en-US" b="1" dirty="0"/>
          </a:p>
        </p:txBody>
      </p:sp>
      <p:sp>
        <p:nvSpPr>
          <p:cNvPr id="3" name="TextBox 2"/>
          <p:cNvSpPr txBox="1"/>
          <p:nvPr/>
        </p:nvSpPr>
        <p:spPr>
          <a:xfrm>
            <a:off x="381000" y="838200"/>
            <a:ext cx="4896544" cy="646331"/>
          </a:xfrm>
          <a:prstGeom prst="rect">
            <a:avLst/>
          </a:prstGeom>
          <a:noFill/>
        </p:spPr>
        <p:txBody>
          <a:bodyPr wrap="square" rtlCol="0">
            <a:spAutoFit/>
          </a:bodyPr>
          <a:lstStyle/>
          <a:p>
            <a:r>
              <a:rPr lang="en-US" b="1" dirty="0" smtClean="0"/>
              <a:t>Old, ancestral home; worn down and run down</a:t>
            </a:r>
          </a:p>
          <a:p>
            <a:r>
              <a:rPr lang="en-US" b="1" dirty="0" smtClean="0"/>
              <a:t>Inhabitants are fiery, full of life etc.</a:t>
            </a:r>
            <a:endParaRPr lang="en-US" b="1" dirty="0"/>
          </a:p>
        </p:txBody>
      </p:sp>
    </p:spTree>
    <p:extLst>
      <p:ext uri="{BB962C8B-B14F-4D97-AF65-F5344CB8AC3E}">
        <p14:creationId xmlns:p14="http://schemas.microsoft.com/office/powerpoint/2010/main" val="36151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slide(fromBottom)">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1000"/>
                                        <p:tgtEl>
                                          <p:spTgt spid="7">
                                            <p:txEl>
                                              <p:pRg st="0" end="0"/>
                                            </p:txEl>
                                          </p:spTgt>
                                        </p:tgtEl>
                                      </p:cBhvr>
                                    </p:animEffect>
                                    <p:anim calcmode="lin" valueType="num">
                                      <p:cBhvr>
                                        <p:cTn id="3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 calcmode="lin" valueType="num">
                                      <p:cBhvr>
                                        <p:cTn id="54" dur="1000" fill="hold"/>
                                        <p:tgtEl>
                                          <p:spTgt spid="12"/>
                                        </p:tgtEl>
                                        <p:attrNameLst>
                                          <p:attrName>style.rotation</p:attrName>
                                        </p:attrNameLst>
                                      </p:cBhvr>
                                      <p:tavLst>
                                        <p:tav tm="0">
                                          <p:val>
                                            <p:fltVal val="90"/>
                                          </p:val>
                                        </p:tav>
                                        <p:tav tm="100000">
                                          <p:val>
                                            <p:fltVal val="0"/>
                                          </p:val>
                                        </p:tav>
                                      </p:tavLst>
                                    </p:anim>
                                    <p:animEffect transition="in" filter="fade">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p:bldP spid="12" grpId="0"/>
      <p:bldP spid="13"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yooniqimages.blob.core.windows.net/yooniqimages-data-storage-resizedimagefilerepository/Detail/10206/7aa93c9e-e8f4-463f-9b4d-5762b878ba82/YooniqImages_102061051.jpg"/>
          <p:cNvPicPr>
            <a:picLocks noChangeAspect="1" noChangeArrowheads="1"/>
          </p:cNvPicPr>
          <p:nvPr/>
        </p:nvPicPr>
        <p:blipFill>
          <a:blip r:embed="rId2">
            <a:alphaModFix amt="36000"/>
            <a:extLst>
              <a:ext uri="{28A0092B-C50C-407E-A947-70E740481C1C}">
                <a14:useLocalDpi xmlns:a14="http://schemas.microsoft.com/office/drawing/2010/main" val="0"/>
              </a:ext>
            </a:extLst>
          </a:blip>
          <a:srcRect/>
          <a:stretch>
            <a:fillRect/>
          </a:stretch>
        </p:blipFill>
        <p:spPr bwMode="auto">
          <a:xfrm>
            <a:off x="0" y="3344853"/>
            <a:ext cx="9144000" cy="3513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outh-central-media.co.uk/country_saga/countryhousesagapix/Tess%208.jpg"/>
          <p:cNvPicPr>
            <a:picLocks noChangeAspect="1" noChangeArrowheads="1"/>
          </p:cNvPicPr>
          <p:nvPr/>
        </p:nvPicPr>
        <p:blipFill>
          <a:blip r:embed="rId3">
            <a:alphaModFix amt="32000"/>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57200"/>
            <a:ext cx="3581400" cy="707886"/>
          </a:xfrm>
          <a:prstGeom prst="rect">
            <a:avLst/>
          </a:prstGeom>
          <a:noFill/>
        </p:spPr>
        <p:txBody>
          <a:bodyPr wrap="square" rtlCol="0">
            <a:spAutoFit/>
          </a:bodyPr>
          <a:lstStyle/>
          <a:p>
            <a:r>
              <a:rPr lang="en-US" sz="4000" b="1" dirty="0" smtClean="0"/>
              <a:t>The Slopes</a:t>
            </a:r>
            <a:endParaRPr lang="en-US" sz="4000" b="1" dirty="0"/>
          </a:p>
        </p:txBody>
      </p:sp>
      <p:sp>
        <p:nvSpPr>
          <p:cNvPr id="5" name="TextBox 4"/>
          <p:cNvSpPr txBox="1"/>
          <p:nvPr/>
        </p:nvSpPr>
        <p:spPr>
          <a:xfrm>
            <a:off x="304800" y="1066800"/>
            <a:ext cx="3352800" cy="923330"/>
          </a:xfrm>
          <a:prstGeom prst="rect">
            <a:avLst/>
          </a:prstGeom>
          <a:noFill/>
        </p:spPr>
        <p:txBody>
          <a:bodyPr wrap="square" rtlCol="0">
            <a:spAutoFit/>
          </a:bodyPr>
          <a:lstStyle/>
          <a:p>
            <a:pPr>
              <a:buFontTx/>
              <a:buChar char="-"/>
            </a:pPr>
            <a:r>
              <a:rPr lang="en-US" b="1" dirty="0" smtClean="0"/>
              <a:t>symbolism of the name</a:t>
            </a:r>
          </a:p>
          <a:p>
            <a:pPr>
              <a:buFontTx/>
              <a:buChar char="-"/>
            </a:pPr>
            <a:r>
              <a:rPr lang="en-US" b="1" dirty="0" smtClean="0"/>
              <a:t>keeps the ancient and therefore pure and enduring out/forgotten</a:t>
            </a:r>
            <a:endParaRPr lang="en-US" b="1" dirty="0"/>
          </a:p>
        </p:txBody>
      </p:sp>
      <p:sp>
        <p:nvSpPr>
          <p:cNvPr id="6" name="TextBox 5"/>
          <p:cNvSpPr txBox="1"/>
          <p:nvPr/>
        </p:nvSpPr>
        <p:spPr>
          <a:xfrm>
            <a:off x="4572000" y="457200"/>
            <a:ext cx="3505200" cy="1200329"/>
          </a:xfrm>
          <a:prstGeom prst="rect">
            <a:avLst/>
          </a:prstGeom>
          <a:noFill/>
        </p:spPr>
        <p:txBody>
          <a:bodyPr wrap="square" rtlCol="0">
            <a:spAutoFit/>
          </a:bodyPr>
          <a:lstStyle/>
          <a:p>
            <a:r>
              <a:rPr lang="en-US" b="1" dirty="0" smtClean="0"/>
              <a:t>“a country-house built for enjoyment pure and simple, with not an acre of troublesome land attached to it”</a:t>
            </a:r>
            <a:endParaRPr lang="en-US" b="1" dirty="0"/>
          </a:p>
        </p:txBody>
      </p:sp>
      <p:sp>
        <p:nvSpPr>
          <p:cNvPr id="7" name="TextBox 6"/>
          <p:cNvSpPr txBox="1"/>
          <p:nvPr/>
        </p:nvSpPr>
        <p:spPr>
          <a:xfrm>
            <a:off x="381000" y="2057400"/>
            <a:ext cx="8458200" cy="923330"/>
          </a:xfrm>
          <a:prstGeom prst="rect">
            <a:avLst/>
          </a:prstGeom>
          <a:noFill/>
        </p:spPr>
        <p:txBody>
          <a:bodyPr wrap="square" rtlCol="0">
            <a:spAutoFit/>
          </a:bodyPr>
          <a:lstStyle/>
          <a:p>
            <a:r>
              <a:rPr lang="en-US" b="1" dirty="0" smtClean="0"/>
              <a:t>across “the soft azure landscape of The Chase…one of the few remaining woodlands in England…</a:t>
            </a:r>
            <a:r>
              <a:rPr lang="en-US" b="1" u="sng" dirty="0" smtClean="0"/>
              <a:t>Druidical</a:t>
            </a:r>
            <a:r>
              <a:rPr lang="en-US" b="1" dirty="0" smtClean="0"/>
              <a:t> mistletoe…enormous </a:t>
            </a:r>
            <a:r>
              <a:rPr lang="en-US" b="1" u="sng" dirty="0" smtClean="0"/>
              <a:t>yew-trees</a:t>
            </a:r>
            <a:r>
              <a:rPr lang="en-US" b="1" dirty="0" smtClean="0"/>
              <a:t>….however, though visible from The Slopes, was outside the immediate boundaries of the estate.”</a:t>
            </a:r>
            <a:endParaRPr lang="en-US" b="1" dirty="0"/>
          </a:p>
        </p:txBody>
      </p:sp>
      <p:sp>
        <p:nvSpPr>
          <p:cNvPr id="8" name="TextBox 7"/>
          <p:cNvSpPr txBox="1"/>
          <p:nvPr/>
        </p:nvSpPr>
        <p:spPr>
          <a:xfrm>
            <a:off x="304800" y="3505200"/>
            <a:ext cx="2590800" cy="707886"/>
          </a:xfrm>
          <a:prstGeom prst="rect">
            <a:avLst/>
          </a:prstGeom>
          <a:noFill/>
        </p:spPr>
        <p:txBody>
          <a:bodyPr wrap="square" rtlCol="0">
            <a:spAutoFit/>
          </a:bodyPr>
          <a:lstStyle/>
          <a:p>
            <a:r>
              <a:rPr lang="en-US" sz="4000" b="1" dirty="0" smtClean="0"/>
              <a:t>Talbothays</a:t>
            </a:r>
            <a:endParaRPr lang="en-US" sz="4000" b="1" dirty="0"/>
          </a:p>
        </p:txBody>
      </p:sp>
      <p:sp>
        <p:nvSpPr>
          <p:cNvPr id="9" name="TextBox 8"/>
          <p:cNvSpPr txBox="1"/>
          <p:nvPr/>
        </p:nvSpPr>
        <p:spPr>
          <a:xfrm>
            <a:off x="381000" y="4343400"/>
            <a:ext cx="3581400" cy="1200329"/>
          </a:xfrm>
          <a:prstGeom prst="rect">
            <a:avLst/>
          </a:prstGeom>
          <a:noFill/>
        </p:spPr>
        <p:txBody>
          <a:bodyPr wrap="square" rtlCol="0">
            <a:spAutoFit/>
          </a:bodyPr>
          <a:lstStyle/>
          <a:p>
            <a:pPr>
              <a:buFontTx/>
              <a:buChar char="-"/>
            </a:pPr>
            <a:r>
              <a:rPr lang="en-US" b="1" dirty="0" smtClean="0"/>
              <a:t>the dairy farm is in the middle of a valley that is very alive</a:t>
            </a:r>
          </a:p>
          <a:p>
            <a:pPr>
              <a:buFontTx/>
              <a:buChar char="-"/>
            </a:pPr>
            <a:r>
              <a:rPr lang="en-US" b="1" dirty="0" smtClean="0"/>
              <a:t>the buildings seems to be part of the landscape</a:t>
            </a:r>
            <a:endParaRPr lang="en-US" b="1" dirty="0"/>
          </a:p>
        </p:txBody>
      </p:sp>
      <p:sp>
        <p:nvSpPr>
          <p:cNvPr id="10" name="TextBox 9"/>
          <p:cNvSpPr txBox="1"/>
          <p:nvPr/>
        </p:nvSpPr>
        <p:spPr>
          <a:xfrm>
            <a:off x="4343400" y="3886200"/>
            <a:ext cx="3886200" cy="923330"/>
          </a:xfrm>
          <a:prstGeom prst="rect">
            <a:avLst/>
          </a:prstGeom>
          <a:noFill/>
        </p:spPr>
        <p:txBody>
          <a:bodyPr wrap="square" rtlCol="0">
            <a:spAutoFit/>
          </a:bodyPr>
          <a:lstStyle/>
          <a:p>
            <a:r>
              <a:rPr lang="en-US" b="1" dirty="0" smtClean="0"/>
              <a:t>“it was necessary to descend into its midst…[the] verdant flatness…the placid valley”</a:t>
            </a:r>
            <a:endParaRPr lang="en-US" b="1" dirty="0"/>
          </a:p>
        </p:txBody>
      </p:sp>
      <p:sp>
        <p:nvSpPr>
          <p:cNvPr id="11" name="TextBox 10"/>
          <p:cNvSpPr txBox="1"/>
          <p:nvPr/>
        </p:nvSpPr>
        <p:spPr>
          <a:xfrm>
            <a:off x="609600" y="5638800"/>
            <a:ext cx="7467600" cy="646331"/>
          </a:xfrm>
          <a:prstGeom prst="rect">
            <a:avLst/>
          </a:prstGeom>
          <a:noFill/>
        </p:spPr>
        <p:txBody>
          <a:bodyPr wrap="square" rtlCol="0">
            <a:spAutoFit/>
          </a:bodyPr>
          <a:lstStyle/>
          <a:p>
            <a:r>
              <a:rPr lang="en-US" b="1" dirty="0" smtClean="0"/>
              <a:t>“Long thatched sheds stretched round the enclosure, their slopes encrusted with vivid green moss”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Bottom)">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lide(fromBottom)">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accel="50000" decel="5000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590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Comparison of Male Suitors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2819400" cy="707886"/>
          </a:xfrm>
          <a:prstGeom prst="rect">
            <a:avLst/>
          </a:prstGeom>
          <a:noFill/>
        </p:spPr>
        <p:txBody>
          <a:bodyPr wrap="square" rtlCol="0">
            <a:spAutoFit/>
          </a:bodyPr>
          <a:lstStyle/>
          <a:p>
            <a:r>
              <a:rPr lang="en-US" sz="4000" b="1" dirty="0" smtClean="0"/>
              <a:t>Heathcliff</a:t>
            </a:r>
            <a:endParaRPr lang="en-US" sz="4000" b="1" dirty="0"/>
          </a:p>
        </p:txBody>
      </p:sp>
      <p:sp>
        <p:nvSpPr>
          <p:cNvPr id="5" name="TextBox 4"/>
          <p:cNvSpPr txBox="1"/>
          <p:nvPr/>
        </p:nvSpPr>
        <p:spPr>
          <a:xfrm>
            <a:off x="4419600" y="304800"/>
            <a:ext cx="3276600" cy="707886"/>
          </a:xfrm>
          <a:prstGeom prst="rect">
            <a:avLst/>
          </a:prstGeom>
          <a:noFill/>
        </p:spPr>
        <p:txBody>
          <a:bodyPr wrap="square" rtlCol="0">
            <a:spAutoFit/>
          </a:bodyPr>
          <a:lstStyle/>
          <a:p>
            <a:r>
              <a:rPr lang="en-US" sz="4000" b="1" dirty="0" smtClean="0"/>
              <a:t>Edgar Linton</a:t>
            </a:r>
            <a:endParaRPr lang="en-US" sz="4000" b="1" dirty="0"/>
          </a:p>
        </p:txBody>
      </p:sp>
      <p:sp>
        <p:nvSpPr>
          <p:cNvPr id="6" name="TextBox 5"/>
          <p:cNvSpPr txBox="1"/>
          <p:nvPr/>
        </p:nvSpPr>
        <p:spPr>
          <a:xfrm>
            <a:off x="4572000" y="3429000"/>
            <a:ext cx="4303712" cy="1477328"/>
          </a:xfrm>
          <a:prstGeom prst="rect">
            <a:avLst/>
          </a:prstGeom>
          <a:noFill/>
        </p:spPr>
        <p:txBody>
          <a:bodyPr wrap="square" rtlCol="0">
            <a:spAutoFit/>
          </a:bodyPr>
          <a:lstStyle/>
          <a:p>
            <a:r>
              <a:rPr lang="en-US" dirty="0" smtClean="0"/>
              <a:t>“ ‘Cathy, this lamb of your threatens like a bull!’….Mr. Edgar was taken with a nervous trembling, and his countenance grew pale…He leant on the back of a chair, and covered his face.”</a:t>
            </a:r>
            <a:endParaRPr lang="en-CA" dirty="0"/>
          </a:p>
        </p:txBody>
      </p:sp>
      <p:sp>
        <p:nvSpPr>
          <p:cNvPr id="7" name="Rectangle 6"/>
          <p:cNvSpPr/>
          <p:nvPr/>
        </p:nvSpPr>
        <p:spPr>
          <a:xfrm>
            <a:off x="304800" y="3429000"/>
            <a:ext cx="3657600" cy="3139321"/>
          </a:xfrm>
          <a:prstGeom prst="rect">
            <a:avLst/>
          </a:prstGeom>
        </p:spPr>
        <p:txBody>
          <a:bodyPr wrap="square">
            <a:spAutoFit/>
          </a:bodyPr>
          <a:lstStyle/>
          <a:p>
            <a:r>
              <a:rPr lang="en-US" dirty="0" smtClean="0"/>
              <a:t> “tall, athletic, well-formed man; beside whom my master [Edgar] seemed quite slender and youth-like….His countenance was much older in expression and decision of feature than Mr. Linton's; it looked intelligent, and retained no marks of former degradation. A half-civilised ferocity lurked yet in the depressed brows and eyes full of black fire, but it </a:t>
            </a:r>
            <a:r>
              <a:rPr lang="en-US" smtClean="0"/>
              <a:t>was subdued”</a:t>
            </a:r>
            <a:endParaRPr lang="en-US" dirty="0"/>
          </a:p>
        </p:txBody>
      </p:sp>
      <p:sp>
        <p:nvSpPr>
          <p:cNvPr id="8" name="TextBox 7"/>
          <p:cNvSpPr txBox="1"/>
          <p:nvPr/>
        </p:nvSpPr>
        <p:spPr>
          <a:xfrm>
            <a:off x="4876800" y="1219200"/>
            <a:ext cx="2057400" cy="1754327"/>
          </a:xfrm>
          <a:prstGeom prst="rect">
            <a:avLst/>
          </a:prstGeom>
          <a:noFill/>
        </p:spPr>
        <p:txBody>
          <a:bodyPr wrap="square" rtlCol="0">
            <a:spAutoFit/>
          </a:bodyPr>
          <a:lstStyle/>
          <a:p>
            <a:r>
              <a:rPr lang="en-US" dirty="0" smtClean="0"/>
              <a:t>- has the appearance of being good – equated with weakness, gullibility, placidity</a:t>
            </a:r>
            <a:endParaRPr lang="en-US" dirty="0"/>
          </a:p>
        </p:txBody>
      </p:sp>
      <p:sp>
        <p:nvSpPr>
          <p:cNvPr id="9" name="TextBox 8"/>
          <p:cNvSpPr txBox="1"/>
          <p:nvPr/>
        </p:nvSpPr>
        <p:spPr>
          <a:xfrm>
            <a:off x="304800" y="1295400"/>
            <a:ext cx="2286000" cy="1200329"/>
          </a:xfrm>
          <a:prstGeom prst="rect">
            <a:avLst/>
          </a:prstGeom>
          <a:noFill/>
        </p:spPr>
        <p:txBody>
          <a:bodyPr wrap="square" rtlCol="0">
            <a:spAutoFit/>
          </a:bodyPr>
          <a:lstStyle/>
          <a:p>
            <a:r>
              <a:rPr lang="en-US" dirty="0" smtClean="0"/>
              <a:t>- has a wild appearance – is passionate and has vitality</a:t>
            </a:r>
            <a:endParaRPr lang="en-US" dirty="0"/>
          </a:p>
        </p:txBody>
      </p:sp>
      <p:pic>
        <p:nvPicPr>
          <p:cNvPr id="11" name="Picture 10"/>
          <p:cNvPicPr>
            <a:picLocks noChangeAspect="1"/>
          </p:cNvPicPr>
          <p:nvPr/>
        </p:nvPicPr>
        <p:blipFill>
          <a:blip r:embed="rId2"/>
          <a:stretch>
            <a:fillRect/>
          </a:stretch>
        </p:blipFill>
        <p:spPr>
          <a:xfrm>
            <a:off x="2667000" y="228600"/>
            <a:ext cx="1447800" cy="2001148"/>
          </a:xfrm>
          <a:prstGeom prst="rect">
            <a:avLst/>
          </a:prstGeom>
        </p:spPr>
      </p:pic>
      <p:pic>
        <p:nvPicPr>
          <p:cNvPr id="13" name="Picture 12"/>
          <p:cNvPicPr>
            <a:picLocks noChangeAspect="1"/>
          </p:cNvPicPr>
          <p:nvPr/>
        </p:nvPicPr>
        <p:blipFill>
          <a:blip r:embed="rId3"/>
          <a:stretch>
            <a:fillRect/>
          </a:stretch>
        </p:blipFill>
        <p:spPr>
          <a:xfrm>
            <a:off x="7239000" y="304800"/>
            <a:ext cx="16002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900" decel="100000" fill="hold"/>
                                        <p:tgtEl>
                                          <p:spTgt spid="1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Bottom)">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lide(fromBottom)">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3124200" cy="1323439"/>
          </a:xfrm>
          <a:prstGeom prst="rect">
            <a:avLst/>
          </a:prstGeom>
          <a:noFill/>
        </p:spPr>
        <p:txBody>
          <a:bodyPr wrap="square" rtlCol="0">
            <a:spAutoFit/>
          </a:bodyPr>
          <a:lstStyle/>
          <a:p>
            <a:r>
              <a:rPr lang="en-US" sz="4000" b="1" dirty="0" smtClean="0"/>
              <a:t>Alec </a:t>
            </a:r>
            <a:r>
              <a:rPr lang="en-US" sz="4000" b="1" dirty="0" err="1" smtClean="0"/>
              <a:t>d'Urberville</a:t>
            </a:r>
            <a:endParaRPr lang="en-US" sz="4000" b="1" dirty="0"/>
          </a:p>
        </p:txBody>
      </p:sp>
      <p:sp>
        <p:nvSpPr>
          <p:cNvPr id="5" name="TextBox 4"/>
          <p:cNvSpPr txBox="1"/>
          <p:nvPr/>
        </p:nvSpPr>
        <p:spPr>
          <a:xfrm>
            <a:off x="5181600" y="304800"/>
            <a:ext cx="1676400" cy="1323439"/>
          </a:xfrm>
          <a:prstGeom prst="rect">
            <a:avLst/>
          </a:prstGeom>
          <a:noFill/>
        </p:spPr>
        <p:txBody>
          <a:bodyPr wrap="square" rtlCol="0">
            <a:spAutoFit/>
          </a:bodyPr>
          <a:lstStyle/>
          <a:p>
            <a:r>
              <a:rPr lang="en-US" sz="4000" b="1" dirty="0" smtClean="0"/>
              <a:t>Angel </a:t>
            </a:r>
            <a:r>
              <a:rPr lang="en-US" sz="4000" b="1" u="sng" dirty="0" smtClean="0"/>
              <a:t>Clare</a:t>
            </a:r>
            <a:endParaRPr lang="en-US" sz="4000" b="1" u="sng" dirty="0"/>
          </a:p>
        </p:txBody>
      </p:sp>
      <p:sp>
        <p:nvSpPr>
          <p:cNvPr id="6" name="TextBox 5"/>
          <p:cNvSpPr txBox="1"/>
          <p:nvPr/>
        </p:nvSpPr>
        <p:spPr>
          <a:xfrm>
            <a:off x="5334000" y="2743200"/>
            <a:ext cx="3429000" cy="1477328"/>
          </a:xfrm>
          <a:prstGeom prst="rect">
            <a:avLst/>
          </a:prstGeom>
          <a:noFill/>
        </p:spPr>
        <p:txBody>
          <a:bodyPr wrap="square" rtlCol="0">
            <a:spAutoFit/>
          </a:bodyPr>
          <a:lstStyle/>
          <a:p>
            <a:r>
              <a:rPr lang="en-US" dirty="0" smtClean="0"/>
              <a:t>“his object being to acquire a practical skill in the various processes of farming, with a view either to the Colonies, or the tenure of a home-farm”</a:t>
            </a:r>
            <a:endParaRPr lang="en-US" dirty="0"/>
          </a:p>
        </p:txBody>
      </p:sp>
      <p:sp>
        <p:nvSpPr>
          <p:cNvPr id="7" name="TextBox 6"/>
          <p:cNvSpPr txBox="1"/>
          <p:nvPr/>
        </p:nvSpPr>
        <p:spPr>
          <a:xfrm>
            <a:off x="5257800" y="4267200"/>
            <a:ext cx="3124200" cy="2308324"/>
          </a:xfrm>
          <a:prstGeom prst="rect">
            <a:avLst/>
          </a:prstGeom>
          <a:noFill/>
        </p:spPr>
        <p:txBody>
          <a:bodyPr wrap="square" rtlCol="0">
            <a:spAutoFit/>
          </a:bodyPr>
          <a:lstStyle/>
          <a:p>
            <a:r>
              <a:rPr lang="en-US" dirty="0" smtClean="0"/>
              <a:t>“Unexpectedly he began to like the outdoor life for its own sake, and for what it brought….he became wonderfully free from the chronic melancholy which is taking hold of the civilized races”</a:t>
            </a:r>
            <a:endParaRPr lang="en-US" dirty="0"/>
          </a:p>
        </p:txBody>
      </p:sp>
      <p:sp>
        <p:nvSpPr>
          <p:cNvPr id="8" name="TextBox 7"/>
          <p:cNvSpPr txBox="1"/>
          <p:nvPr/>
        </p:nvSpPr>
        <p:spPr>
          <a:xfrm>
            <a:off x="304800" y="3962400"/>
            <a:ext cx="2667000" cy="2308324"/>
          </a:xfrm>
          <a:prstGeom prst="rect">
            <a:avLst/>
          </a:prstGeom>
          <a:noFill/>
        </p:spPr>
        <p:txBody>
          <a:bodyPr wrap="square" rtlCol="0">
            <a:spAutoFit/>
          </a:bodyPr>
          <a:lstStyle/>
          <a:p>
            <a:r>
              <a:rPr lang="en-US" dirty="0" smtClean="0"/>
              <a:t>“He had an almost swarthy complexion….Despite the touches of barbarism in his contours, there was a singular force in the gentleman’s face, and his bold rolling eye.”</a:t>
            </a:r>
            <a:endParaRPr lang="en-US" dirty="0"/>
          </a:p>
        </p:txBody>
      </p:sp>
      <p:sp>
        <p:nvSpPr>
          <p:cNvPr id="9" name="TextBox 8"/>
          <p:cNvSpPr txBox="1"/>
          <p:nvPr/>
        </p:nvSpPr>
        <p:spPr>
          <a:xfrm>
            <a:off x="304800" y="2133600"/>
            <a:ext cx="2667000" cy="1200329"/>
          </a:xfrm>
          <a:prstGeom prst="rect">
            <a:avLst/>
          </a:prstGeom>
          <a:noFill/>
        </p:spPr>
        <p:txBody>
          <a:bodyPr wrap="square" rtlCol="0">
            <a:spAutoFit/>
          </a:bodyPr>
          <a:lstStyle/>
          <a:p>
            <a:pPr>
              <a:buFontTx/>
              <a:buChar char="-"/>
            </a:pPr>
            <a:r>
              <a:rPr lang="en-US" dirty="0" smtClean="0"/>
              <a:t>deceitful</a:t>
            </a:r>
          </a:p>
          <a:p>
            <a:pPr>
              <a:buFontTx/>
              <a:buChar char="-"/>
            </a:pPr>
            <a:r>
              <a:rPr lang="en-US" dirty="0" smtClean="0"/>
              <a:t>morally corrupt</a:t>
            </a:r>
          </a:p>
          <a:p>
            <a:pPr>
              <a:buFontTx/>
              <a:buChar char="-"/>
            </a:pPr>
            <a:r>
              <a:rPr lang="en-US" dirty="0" smtClean="0"/>
              <a:t>flirtatious – leads Tess into bad situations</a:t>
            </a:r>
            <a:endParaRPr lang="en-US" dirty="0"/>
          </a:p>
        </p:txBody>
      </p:sp>
      <p:sp>
        <p:nvSpPr>
          <p:cNvPr id="10" name="TextBox 9"/>
          <p:cNvSpPr txBox="1"/>
          <p:nvPr/>
        </p:nvSpPr>
        <p:spPr>
          <a:xfrm>
            <a:off x="5410200" y="1600200"/>
            <a:ext cx="3200400" cy="923330"/>
          </a:xfrm>
          <a:prstGeom prst="rect">
            <a:avLst/>
          </a:prstGeom>
          <a:noFill/>
        </p:spPr>
        <p:txBody>
          <a:bodyPr wrap="square" rtlCol="0">
            <a:spAutoFit/>
          </a:bodyPr>
          <a:lstStyle/>
          <a:p>
            <a:pPr>
              <a:buFontTx/>
              <a:buChar char="-"/>
            </a:pPr>
            <a:r>
              <a:rPr lang="en-US" dirty="0" smtClean="0"/>
              <a:t>good</a:t>
            </a:r>
          </a:p>
          <a:p>
            <a:pPr>
              <a:buFontTx/>
              <a:buChar char="-"/>
            </a:pPr>
            <a:r>
              <a:rPr lang="en-US" dirty="0" smtClean="0"/>
              <a:t>honest</a:t>
            </a:r>
          </a:p>
          <a:p>
            <a:pPr>
              <a:buFontTx/>
              <a:buChar char="-"/>
            </a:pPr>
            <a:r>
              <a:rPr lang="en-US" dirty="0" smtClean="0"/>
              <a:t>connected to the land</a:t>
            </a:r>
            <a:endParaRPr lang="en-US" dirty="0"/>
          </a:p>
        </p:txBody>
      </p:sp>
      <p:pic>
        <p:nvPicPr>
          <p:cNvPr id="11" name="Picture 10"/>
          <p:cNvPicPr>
            <a:picLocks noChangeAspect="1"/>
          </p:cNvPicPr>
          <p:nvPr/>
        </p:nvPicPr>
        <p:blipFill>
          <a:blip r:embed="rId2"/>
          <a:stretch>
            <a:fillRect/>
          </a:stretch>
        </p:blipFill>
        <p:spPr>
          <a:xfrm>
            <a:off x="3352800" y="0"/>
            <a:ext cx="1460500" cy="2200753"/>
          </a:xfrm>
          <a:prstGeom prst="rect">
            <a:avLst/>
          </a:prstGeom>
        </p:spPr>
      </p:pic>
      <p:pic>
        <p:nvPicPr>
          <p:cNvPr id="12" name="Picture 11"/>
          <p:cNvPicPr>
            <a:picLocks noChangeAspect="1"/>
          </p:cNvPicPr>
          <p:nvPr/>
        </p:nvPicPr>
        <p:blipFill>
          <a:blip r:embed="rId3"/>
          <a:stretch>
            <a:fillRect/>
          </a:stretch>
        </p:blipFill>
        <p:spPr>
          <a:xfrm>
            <a:off x="6940550" y="0"/>
            <a:ext cx="2203450" cy="1466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Bottom)">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accel="50000" decel="5000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accel="50000" decel="5000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2286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Effects on relationships and love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1043</Words>
  <Application>Microsoft Office PowerPoint</Application>
  <PresentationFormat>On-screen Show (4:3)</PresentationFormat>
  <Paragraphs>63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Theme</vt:lpstr>
      <vt:lpstr>Setting - Comparing Locations</vt:lpstr>
      <vt:lpstr>Thrushcross Grange</vt:lpstr>
      <vt:lpstr>PowerPoint Presentation</vt:lpstr>
      <vt:lpstr>PowerPoint Presentation</vt:lpstr>
      <vt:lpstr>PowerPoint Presentation</vt:lpstr>
      <vt:lpstr>PowerPoint Presentation</vt:lpstr>
      <vt:lpstr>PowerPoint Presentation</vt:lpstr>
      <vt:lpstr>Wuthering Heights</vt:lpstr>
      <vt:lpstr>Tess of the d’Urbervilles</vt:lpstr>
      <vt:lpstr>Conclusion</vt:lpstr>
    </vt:vector>
  </TitlesOfParts>
  <Company>Simcoe County District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Simcoe County District School Board</dc:creator>
  <cp:lastModifiedBy>Engelhardt, Colleen</cp:lastModifiedBy>
  <cp:revision>112</cp:revision>
  <dcterms:created xsi:type="dcterms:W3CDTF">2015-12-17T00:43:01Z</dcterms:created>
  <dcterms:modified xsi:type="dcterms:W3CDTF">2016-05-02T13:04:35Z</dcterms:modified>
</cp:coreProperties>
</file>